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33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89"/>
    <p:restoredTop sz="94620"/>
  </p:normalViewPr>
  <p:slideViewPr>
    <p:cSldViewPr snapToGrid="0">
      <p:cViewPr varScale="1">
        <p:scale>
          <a:sx n="103" d="100"/>
          <a:sy n="103" d="100"/>
        </p:scale>
        <p:origin x="10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DD8ACD-3327-9247-A5D5-8615C5A78A11}" type="doc">
      <dgm:prSet loTypeId="urn:microsoft.com/office/officeart/2005/8/layout/venn1" loCatId="relationship" qsTypeId="urn:microsoft.com/office/officeart/2005/8/quickstyle/simple2" qsCatId="simple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5E8E9F53-6B6E-CD4F-AF85-F4BF91AA9413}">
      <dgm:prSet/>
      <dgm:spPr/>
      <dgm:t>
        <a:bodyPr/>
        <a:lstStyle/>
        <a:p>
          <a:r>
            <a:rPr lang="en-US"/>
            <a:t>Dataset 1 – 72 small molecule drugs</a:t>
          </a:r>
        </a:p>
      </dgm:t>
    </dgm:pt>
    <dgm:pt modelId="{9885F21A-520C-AD48-A8B0-3A1B1420B830}" type="parTrans" cxnId="{9AD325FE-267E-9440-A4A5-602AD823E41E}">
      <dgm:prSet/>
      <dgm:spPr/>
      <dgm:t>
        <a:bodyPr/>
        <a:lstStyle/>
        <a:p>
          <a:endParaRPr lang="en-US"/>
        </a:p>
      </dgm:t>
    </dgm:pt>
    <dgm:pt modelId="{830C9D3F-47FB-C641-9D99-FA9D40135530}" type="sibTrans" cxnId="{9AD325FE-267E-9440-A4A5-602AD823E41E}">
      <dgm:prSet/>
      <dgm:spPr/>
      <dgm:t>
        <a:bodyPr/>
        <a:lstStyle/>
        <a:p>
          <a:endParaRPr lang="en-US"/>
        </a:p>
      </dgm:t>
    </dgm:pt>
    <dgm:pt modelId="{DB19158E-1CE1-6948-A989-2FC764F5CC7E}">
      <dgm:prSet/>
      <dgm:spPr/>
      <dgm:t>
        <a:bodyPr/>
        <a:lstStyle/>
        <a:p>
          <a:r>
            <a:rPr lang="en-US"/>
            <a:t>Dataset 2 – 132 compounds from solubility challenge</a:t>
          </a:r>
        </a:p>
      </dgm:t>
    </dgm:pt>
    <dgm:pt modelId="{D6269EC2-2775-2D43-B523-DABBC7CEC0EE}" type="parTrans" cxnId="{2BECF7B7-F6AB-1E44-AF9D-FB5C26B757D8}">
      <dgm:prSet/>
      <dgm:spPr/>
      <dgm:t>
        <a:bodyPr/>
        <a:lstStyle/>
        <a:p>
          <a:endParaRPr lang="en-US"/>
        </a:p>
      </dgm:t>
    </dgm:pt>
    <dgm:pt modelId="{7E89AB05-D7E7-A54B-B894-7CF6A9119D6B}" type="sibTrans" cxnId="{2BECF7B7-F6AB-1E44-AF9D-FB5C26B757D8}">
      <dgm:prSet/>
      <dgm:spPr/>
      <dgm:t>
        <a:bodyPr/>
        <a:lstStyle/>
        <a:p>
          <a:endParaRPr lang="en-US"/>
        </a:p>
      </dgm:t>
    </dgm:pt>
    <dgm:pt modelId="{810B93F4-B942-344D-B493-D07E51659FCD}">
      <dgm:prSet/>
      <dgm:spPr/>
      <dgm:t>
        <a:bodyPr/>
        <a:lstStyle/>
        <a:p>
          <a:r>
            <a:rPr lang="en-US"/>
            <a:t>Dataset 3 – 148 compounds from Ran &amp; Yalkowsky (2001)</a:t>
          </a:r>
        </a:p>
      </dgm:t>
    </dgm:pt>
    <dgm:pt modelId="{29784B7B-F694-BD46-84B6-822C1303B1DE}" type="parTrans" cxnId="{E2E1C9D9-0715-1640-8E72-798715483D9D}">
      <dgm:prSet/>
      <dgm:spPr/>
      <dgm:t>
        <a:bodyPr/>
        <a:lstStyle/>
        <a:p>
          <a:endParaRPr lang="en-US"/>
        </a:p>
      </dgm:t>
    </dgm:pt>
    <dgm:pt modelId="{FB10FBCC-D8CD-7447-AB5D-4E25B555C35D}" type="sibTrans" cxnId="{E2E1C9D9-0715-1640-8E72-798715483D9D}">
      <dgm:prSet/>
      <dgm:spPr/>
      <dgm:t>
        <a:bodyPr/>
        <a:lstStyle/>
        <a:p>
          <a:endParaRPr lang="en-US"/>
        </a:p>
      </dgm:t>
    </dgm:pt>
    <dgm:pt modelId="{BFCCD83A-7708-074B-9ECD-8C87101DDF6E}">
      <dgm:prSet/>
      <dgm:spPr/>
      <dgm:t>
        <a:bodyPr/>
        <a:lstStyle/>
        <a:p>
          <a:r>
            <a:rPr lang="en-US"/>
            <a:t>Dataset 4 – 900 compounds</a:t>
          </a:r>
        </a:p>
      </dgm:t>
    </dgm:pt>
    <dgm:pt modelId="{F77E2618-1B13-DB45-AF37-E5EF1D1DAF7A}" type="parTrans" cxnId="{7E0D6D6B-CC7F-F540-98D6-0AF2FBBC4B4C}">
      <dgm:prSet/>
      <dgm:spPr/>
      <dgm:t>
        <a:bodyPr/>
        <a:lstStyle/>
        <a:p>
          <a:endParaRPr lang="en-US"/>
        </a:p>
      </dgm:t>
    </dgm:pt>
    <dgm:pt modelId="{15FEE3B9-1EF9-6243-A718-54B523575700}" type="sibTrans" cxnId="{7E0D6D6B-CC7F-F540-98D6-0AF2FBBC4B4C}">
      <dgm:prSet/>
      <dgm:spPr/>
      <dgm:t>
        <a:bodyPr/>
        <a:lstStyle/>
        <a:p>
          <a:endParaRPr lang="en-US"/>
        </a:p>
      </dgm:t>
    </dgm:pt>
    <dgm:pt modelId="{E2AD7B03-F0D8-1A4F-8B15-FAEE97300C3B}">
      <dgm:prSet/>
      <dgm:spPr/>
      <dgm:t>
        <a:bodyPr/>
        <a:lstStyle/>
        <a:p>
          <a:r>
            <a:rPr lang="en-US"/>
            <a:t>Dataset 5 – 8613 compounds curated from AqSolDB </a:t>
          </a:r>
        </a:p>
      </dgm:t>
    </dgm:pt>
    <dgm:pt modelId="{5DD3D3D9-4390-584F-846D-1CFB14B40305}" type="parTrans" cxnId="{7EB193FA-CDB6-C445-9A3C-CFDD7AB7F8AE}">
      <dgm:prSet/>
      <dgm:spPr/>
      <dgm:t>
        <a:bodyPr/>
        <a:lstStyle/>
        <a:p>
          <a:endParaRPr lang="en-US"/>
        </a:p>
      </dgm:t>
    </dgm:pt>
    <dgm:pt modelId="{4E1B7582-A418-194C-A14D-3ED36073964B}" type="sibTrans" cxnId="{7EB193FA-CDB6-C445-9A3C-CFDD7AB7F8AE}">
      <dgm:prSet/>
      <dgm:spPr/>
      <dgm:t>
        <a:bodyPr/>
        <a:lstStyle/>
        <a:p>
          <a:endParaRPr lang="en-US"/>
        </a:p>
      </dgm:t>
    </dgm:pt>
    <dgm:pt modelId="{395144B8-B88C-9049-A27D-339F614144A8}">
      <dgm:prSet/>
      <dgm:spPr/>
      <dgm:t>
        <a:bodyPr/>
        <a:lstStyle/>
        <a:p>
          <a:r>
            <a:rPr lang="en-US"/>
            <a:t>Dataset 6 – 21 proteolysis targeting chimeric (PROTAC) compounds</a:t>
          </a:r>
        </a:p>
      </dgm:t>
    </dgm:pt>
    <dgm:pt modelId="{1D69CBBA-07FE-1E42-9EEC-976844166C70}" type="parTrans" cxnId="{AA494CDC-8087-CD44-822B-46ACF322D4B0}">
      <dgm:prSet/>
      <dgm:spPr/>
      <dgm:t>
        <a:bodyPr/>
        <a:lstStyle/>
        <a:p>
          <a:endParaRPr lang="en-US"/>
        </a:p>
      </dgm:t>
    </dgm:pt>
    <dgm:pt modelId="{D373828C-22C7-D34B-8002-30189D7A3A0E}" type="sibTrans" cxnId="{AA494CDC-8087-CD44-822B-46ACF322D4B0}">
      <dgm:prSet/>
      <dgm:spPr/>
      <dgm:t>
        <a:bodyPr/>
        <a:lstStyle/>
        <a:p>
          <a:endParaRPr lang="en-US"/>
        </a:p>
      </dgm:t>
    </dgm:pt>
    <dgm:pt modelId="{A8DCF827-80A2-994D-8026-8B812782B75F}" type="pres">
      <dgm:prSet presAssocID="{BCDD8ACD-3327-9247-A5D5-8615C5A78A11}" presName="compositeShape" presStyleCnt="0">
        <dgm:presLayoutVars>
          <dgm:chMax val="7"/>
          <dgm:dir/>
          <dgm:resizeHandles val="exact"/>
        </dgm:presLayoutVars>
      </dgm:prSet>
      <dgm:spPr/>
    </dgm:pt>
    <dgm:pt modelId="{F6A26F16-34DC-2F46-8AA2-1FD521A64551}" type="pres">
      <dgm:prSet presAssocID="{5E8E9F53-6B6E-CD4F-AF85-F4BF91AA9413}" presName="circ1" presStyleLbl="vennNode1" presStyleIdx="0" presStyleCnt="6"/>
      <dgm:spPr/>
    </dgm:pt>
    <dgm:pt modelId="{4E92AA61-08B6-8441-B7BA-E3D4EA779757}" type="pres">
      <dgm:prSet presAssocID="{5E8E9F53-6B6E-CD4F-AF85-F4BF91AA9413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5EE46DD-48F9-134A-9922-8E5541C12531}" type="pres">
      <dgm:prSet presAssocID="{DB19158E-1CE1-6948-A989-2FC764F5CC7E}" presName="circ2" presStyleLbl="vennNode1" presStyleIdx="1" presStyleCnt="6"/>
      <dgm:spPr/>
    </dgm:pt>
    <dgm:pt modelId="{2B04B1FE-03C8-F849-BA4E-9553E93DE823}" type="pres">
      <dgm:prSet presAssocID="{DB19158E-1CE1-6948-A989-2FC764F5CC7E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D707B87-6CBF-1E44-B280-C3A98E13A9A1}" type="pres">
      <dgm:prSet presAssocID="{810B93F4-B942-344D-B493-D07E51659FCD}" presName="circ3" presStyleLbl="vennNode1" presStyleIdx="2" presStyleCnt="6"/>
      <dgm:spPr/>
    </dgm:pt>
    <dgm:pt modelId="{8E592C6C-FC05-024B-B970-BDAF56E169F7}" type="pres">
      <dgm:prSet presAssocID="{810B93F4-B942-344D-B493-D07E51659FCD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73B2299-69F4-414E-9D09-9B6E4BF50DB1}" type="pres">
      <dgm:prSet presAssocID="{BFCCD83A-7708-074B-9ECD-8C87101DDF6E}" presName="circ4" presStyleLbl="vennNode1" presStyleIdx="3" presStyleCnt="6"/>
      <dgm:spPr/>
    </dgm:pt>
    <dgm:pt modelId="{57F1FF04-DEFC-7D40-BAB3-A42B4DBDBCAB}" type="pres">
      <dgm:prSet presAssocID="{BFCCD83A-7708-074B-9ECD-8C87101DDF6E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1087482-C148-224F-96A0-3EB86409D6F2}" type="pres">
      <dgm:prSet presAssocID="{E2AD7B03-F0D8-1A4F-8B15-FAEE97300C3B}" presName="circ5" presStyleLbl="vennNode1" presStyleIdx="4" presStyleCnt="6"/>
      <dgm:spPr/>
    </dgm:pt>
    <dgm:pt modelId="{45A53885-C425-CA4A-B41A-B1A1C7ABF4C6}" type="pres">
      <dgm:prSet presAssocID="{E2AD7B03-F0D8-1A4F-8B15-FAEE97300C3B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5698C92-07FD-544A-9B13-67B28A00FCA9}" type="pres">
      <dgm:prSet presAssocID="{395144B8-B88C-9049-A27D-339F614144A8}" presName="circ6" presStyleLbl="vennNode1" presStyleIdx="5" presStyleCnt="6"/>
      <dgm:spPr/>
    </dgm:pt>
    <dgm:pt modelId="{B32E337E-8BE0-8D4E-A233-C27AA234BD6B}" type="pres">
      <dgm:prSet presAssocID="{395144B8-B88C-9049-A27D-339F614144A8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8F7E2502-5F47-2C4A-9599-25C06A579273}" type="presOf" srcId="{395144B8-B88C-9049-A27D-339F614144A8}" destId="{B32E337E-8BE0-8D4E-A233-C27AA234BD6B}" srcOrd="0" destOrd="0" presId="urn:microsoft.com/office/officeart/2005/8/layout/venn1"/>
    <dgm:cxn modelId="{78EB1C2E-1FA2-7F4C-88E7-B588AA3FA495}" type="presOf" srcId="{BCDD8ACD-3327-9247-A5D5-8615C5A78A11}" destId="{A8DCF827-80A2-994D-8026-8B812782B75F}" srcOrd="0" destOrd="0" presId="urn:microsoft.com/office/officeart/2005/8/layout/venn1"/>
    <dgm:cxn modelId="{3E12242E-3E38-3540-B479-E3AD6E032ABB}" type="presOf" srcId="{BFCCD83A-7708-074B-9ECD-8C87101DDF6E}" destId="{57F1FF04-DEFC-7D40-BAB3-A42B4DBDBCAB}" srcOrd="0" destOrd="0" presId="urn:microsoft.com/office/officeart/2005/8/layout/venn1"/>
    <dgm:cxn modelId="{7E0D6D6B-CC7F-F540-98D6-0AF2FBBC4B4C}" srcId="{BCDD8ACD-3327-9247-A5D5-8615C5A78A11}" destId="{BFCCD83A-7708-074B-9ECD-8C87101DDF6E}" srcOrd="3" destOrd="0" parTransId="{F77E2618-1B13-DB45-AF37-E5EF1D1DAF7A}" sibTransId="{15FEE3B9-1EF9-6243-A718-54B523575700}"/>
    <dgm:cxn modelId="{AD34A99E-EE04-3C48-9DBE-D77E10E59B5E}" type="presOf" srcId="{E2AD7B03-F0D8-1A4F-8B15-FAEE97300C3B}" destId="{45A53885-C425-CA4A-B41A-B1A1C7ABF4C6}" srcOrd="0" destOrd="0" presId="urn:microsoft.com/office/officeart/2005/8/layout/venn1"/>
    <dgm:cxn modelId="{2BECF7B7-F6AB-1E44-AF9D-FB5C26B757D8}" srcId="{BCDD8ACD-3327-9247-A5D5-8615C5A78A11}" destId="{DB19158E-1CE1-6948-A989-2FC764F5CC7E}" srcOrd="1" destOrd="0" parTransId="{D6269EC2-2775-2D43-B523-DABBC7CEC0EE}" sibTransId="{7E89AB05-D7E7-A54B-B894-7CF6A9119D6B}"/>
    <dgm:cxn modelId="{205399BB-2435-534B-AFCC-3AE65786391E}" type="presOf" srcId="{DB19158E-1CE1-6948-A989-2FC764F5CC7E}" destId="{2B04B1FE-03C8-F849-BA4E-9553E93DE823}" srcOrd="0" destOrd="0" presId="urn:microsoft.com/office/officeart/2005/8/layout/venn1"/>
    <dgm:cxn modelId="{6ECCC5C9-991F-564A-90DC-7F3CBA221BE0}" type="presOf" srcId="{810B93F4-B942-344D-B493-D07E51659FCD}" destId="{8E592C6C-FC05-024B-B970-BDAF56E169F7}" srcOrd="0" destOrd="0" presId="urn:microsoft.com/office/officeart/2005/8/layout/venn1"/>
    <dgm:cxn modelId="{E2E1C9D9-0715-1640-8E72-798715483D9D}" srcId="{BCDD8ACD-3327-9247-A5D5-8615C5A78A11}" destId="{810B93F4-B942-344D-B493-D07E51659FCD}" srcOrd="2" destOrd="0" parTransId="{29784B7B-F694-BD46-84B6-822C1303B1DE}" sibTransId="{FB10FBCC-D8CD-7447-AB5D-4E25B555C35D}"/>
    <dgm:cxn modelId="{AA494CDC-8087-CD44-822B-46ACF322D4B0}" srcId="{BCDD8ACD-3327-9247-A5D5-8615C5A78A11}" destId="{395144B8-B88C-9049-A27D-339F614144A8}" srcOrd="5" destOrd="0" parTransId="{1D69CBBA-07FE-1E42-9EEC-976844166C70}" sibTransId="{D373828C-22C7-D34B-8002-30189D7A3A0E}"/>
    <dgm:cxn modelId="{519131E1-7B8D-824F-9F1D-B4ACD63E7635}" type="presOf" srcId="{5E8E9F53-6B6E-CD4F-AF85-F4BF91AA9413}" destId="{4E92AA61-08B6-8441-B7BA-E3D4EA779757}" srcOrd="0" destOrd="0" presId="urn:microsoft.com/office/officeart/2005/8/layout/venn1"/>
    <dgm:cxn modelId="{7EB193FA-CDB6-C445-9A3C-CFDD7AB7F8AE}" srcId="{BCDD8ACD-3327-9247-A5D5-8615C5A78A11}" destId="{E2AD7B03-F0D8-1A4F-8B15-FAEE97300C3B}" srcOrd="4" destOrd="0" parTransId="{5DD3D3D9-4390-584F-846D-1CFB14B40305}" sibTransId="{4E1B7582-A418-194C-A14D-3ED36073964B}"/>
    <dgm:cxn modelId="{9AD325FE-267E-9440-A4A5-602AD823E41E}" srcId="{BCDD8ACD-3327-9247-A5D5-8615C5A78A11}" destId="{5E8E9F53-6B6E-CD4F-AF85-F4BF91AA9413}" srcOrd="0" destOrd="0" parTransId="{9885F21A-520C-AD48-A8B0-3A1B1420B830}" sibTransId="{830C9D3F-47FB-C641-9D99-FA9D40135530}"/>
    <dgm:cxn modelId="{9528431C-A704-0441-828C-6DE4CBFD46CC}" type="presParOf" srcId="{A8DCF827-80A2-994D-8026-8B812782B75F}" destId="{F6A26F16-34DC-2F46-8AA2-1FD521A64551}" srcOrd="0" destOrd="0" presId="urn:microsoft.com/office/officeart/2005/8/layout/venn1"/>
    <dgm:cxn modelId="{012B6226-AB09-4749-B609-EEF790CC519F}" type="presParOf" srcId="{A8DCF827-80A2-994D-8026-8B812782B75F}" destId="{4E92AA61-08B6-8441-B7BA-E3D4EA779757}" srcOrd="1" destOrd="0" presId="urn:microsoft.com/office/officeart/2005/8/layout/venn1"/>
    <dgm:cxn modelId="{695948E0-EC37-0141-9B3A-F4AC30C70B63}" type="presParOf" srcId="{A8DCF827-80A2-994D-8026-8B812782B75F}" destId="{95EE46DD-48F9-134A-9922-8E5541C12531}" srcOrd="2" destOrd="0" presId="urn:microsoft.com/office/officeart/2005/8/layout/venn1"/>
    <dgm:cxn modelId="{3FFA56AF-3004-5E4E-A2F0-F44DFB1C5B5C}" type="presParOf" srcId="{A8DCF827-80A2-994D-8026-8B812782B75F}" destId="{2B04B1FE-03C8-F849-BA4E-9553E93DE823}" srcOrd="3" destOrd="0" presId="urn:microsoft.com/office/officeart/2005/8/layout/venn1"/>
    <dgm:cxn modelId="{EE629547-4673-6D41-89C7-9E6DBC0F8F70}" type="presParOf" srcId="{A8DCF827-80A2-994D-8026-8B812782B75F}" destId="{5D707B87-6CBF-1E44-B280-C3A98E13A9A1}" srcOrd="4" destOrd="0" presId="urn:microsoft.com/office/officeart/2005/8/layout/venn1"/>
    <dgm:cxn modelId="{336854C9-4740-BC4C-B176-EEBF7CFDE15A}" type="presParOf" srcId="{A8DCF827-80A2-994D-8026-8B812782B75F}" destId="{8E592C6C-FC05-024B-B970-BDAF56E169F7}" srcOrd="5" destOrd="0" presId="urn:microsoft.com/office/officeart/2005/8/layout/venn1"/>
    <dgm:cxn modelId="{BCFBA088-B3AC-1644-849B-3FD2C465C586}" type="presParOf" srcId="{A8DCF827-80A2-994D-8026-8B812782B75F}" destId="{773B2299-69F4-414E-9D09-9B6E4BF50DB1}" srcOrd="6" destOrd="0" presId="urn:microsoft.com/office/officeart/2005/8/layout/venn1"/>
    <dgm:cxn modelId="{ABEB0AC0-BCFF-0048-849D-E8956E527FE3}" type="presParOf" srcId="{A8DCF827-80A2-994D-8026-8B812782B75F}" destId="{57F1FF04-DEFC-7D40-BAB3-A42B4DBDBCAB}" srcOrd="7" destOrd="0" presId="urn:microsoft.com/office/officeart/2005/8/layout/venn1"/>
    <dgm:cxn modelId="{F8530DE5-6394-8A4E-8EF3-E29EBBDEBB97}" type="presParOf" srcId="{A8DCF827-80A2-994D-8026-8B812782B75F}" destId="{C1087482-C148-224F-96A0-3EB86409D6F2}" srcOrd="8" destOrd="0" presId="urn:microsoft.com/office/officeart/2005/8/layout/venn1"/>
    <dgm:cxn modelId="{949984DA-529E-BD4E-9801-BB139F9E4461}" type="presParOf" srcId="{A8DCF827-80A2-994D-8026-8B812782B75F}" destId="{45A53885-C425-CA4A-B41A-B1A1C7ABF4C6}" srcOrd="9" destOrd="0" presId="urn:microsoft.com/office/officeart/2005/8/layout/venn1"/>
    <dgm:cxn modelId="{0D2BCFED-4216-5542-BB55-7ABC7B1B86A6}" type="presParOf" srcId="{A8DCF827-80A2-994D-8026-8B812782B75F}" destId="{55698C92-07FD-544A-9B13-67B28A00FCA9}" srcOrd="10" destOrd="0" presId="urn:microsoft.com/office/officeart/2005/8/layout/venn1"/>
    <dgm:cxn modelId="{49EFFC37-AD30-174D-9200-88BB2A14FCF8}" type="presParOf" srcId="{A8DCF827-80A2-994D-8026-8B812782B75F}" destId="{B32E337E-8BE0-8D4E-A233-C27AA234BD6B}" srcOrd="11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CA63AD-EB14-CB43-85DE-78250A558961}" type="doc">
      <dgm:prSet loTypeId="urn:microsoft.com/office/officeart/2005/8/layout/vList3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61D7522-F8A1-2B46-A9D6-3102F9A65630}">
      <dgm:prSet/>
      <dgm:spPr/>
      <dgm:t>
        <a:bodyPr/>
        <a:lstStyle/>
        <a:p>
          <a:r>
            <a:rPr lang="en-US" dirty="0"/>
            <a:t>Can predict melting points for molecules with MAE of 30.00 (comparable to existing models in the literature) </a:t>
          </a:r>
        </a:p>
      </dgm:t>
    </dgm:pt>
    <dgm:pt modelId="{57F77F2C-21F9-1847-95C1-D4CA73054486}" type="parTrans" cxnId="{F7E3019C-7D82-8540-9AF6-119DA43401DD}">
      <dgm:prSet/>
      <dgm:spPr/>
      <dgm:t>
        <a:bodyPr/>
        <a:lstStyle/>
        <a:p>
          <a:endParaRPr lang="en-US"/>
        </a:p>
      </dgm:t>
    </dgm:pt>
    <dgm:pt modelId="{7E845A83-D6BD-EB45-8E0B-9D8BD1A5E806}" type="sibTrans" cxnId="{F7E3019C-7D82-8540-9AF6-119DA43401DD}">
      <dgm:prSet/>
      <dgm:spPr/>
      <dgm:t>
        <a:bodyPr/>
        <a:lstStyle/>
        <a:p>
          <a:endParaRPr lang="en-US"/>
        </a:p>
      </dgm:t>
    </dgm:pt>
    <dgm:pt modelId="{FC8A6578-BA35-A84E-8B01-7AF75000FA75}">
      <dgm:prSet/>
      <dgm:spPr/>
      <dgm:t>
        <a:bodyPr/>
        <a:lstStyle/>
        <a:p>
          <a:r>
            <a:rPr lang="en-US"/>
            <a:t>Can predict base 10 logarithm of solubility with MAE of 2.80</a:t>
          </a:r>
        </a:p>
      </dgm:t>
    </dgm:pt>
    <dgm:pt modelId="{06F37405-CA6B-E348-9FEE-ECDA2F9AF42B}" type="parTrans" cxnId="{021BD5AE-D8BE-9346-BAAF-8803BEA75115}">
      <dgm:prSet/>
      <dgm:spPr/>
      <dgm:t>
        <a:bodyPr/>
        <a:lstStyle/>
        <a:p>
          <a:endParaRPr lang="en-US"/>
        </a:p>
      </dgm:t>
    </dgm:pt>
    <dgm:pt modelId="{BE443939-7EC6-A149-8FF5-5AA9C8A15441}" type="sibTrans" cxnId="{021BD5AE-D8BE-9346-BAAF-8803BEA75115}">
      <dgm:prSet/>
      <dgm:spPr/>
      <dgm:t>
        <a:bodyPr/>
        <a:lstStyle/>
        <a:p>
          <a:endParaRPr lang="en-US"/>
        </a:p>
      </dgm:t>
    </dgm:pt>
    <dgm:pt modelId="{32EF206E-6A16-244F-971C-FFE982305358}">
      <dgm:prSet/>
      <dgm:spPr/>
      <dgm:t>
        <a:bodyPr/>
        <a:lstStyle/>
        <a:p>
          <a:r>
            <a:rPr lang="en-US"/>
            <a:t>Model performs better on medium sized molecules (we are most interested in these as well)</a:t>
          </a:r>
        </a:p>
      </dgm:t>
    </dgm:pt>
    <dgm:pt modelId="{7B328051-8B62-1746-B256-F7165D4DF98A}" type="parTrans" cxnId="{A943C53C-77E6-5A4C-A5F5-5BAA7F01530F}">
      <dgm:prSet/>
      <dgm:spPr/>
      <dgm:t>
        <a:bodyPr/>
        <a:lstStyle/>
        <a:p>
          <a:endParaRPr lang="en-US"/>
        </a:p>
      </dgm:t>
    </dgm:pt>
    <dgm:pt modelId="{837C2718-F149-7A44-A986-AF60B61E2B80}" type="sibTrans" cxnId="{A943C53C-77E6-5A4C-A5F5-5BAA7F01530F}">
      <dgm:prSet/>
      <dgm:spPr/>
      <dgm:t>
        <a:bodyPr/>
        <a:lstStyle/>
        <a:p>
          <a:endParaRPr lang="en-US"/>
        </a:p>
      </dgm:t>
    </dgm:pt>
    <dgm:pt modelId="{BCF72175-1C19-B34F-B093-77B0EAE23B46}" type="pres">
      <dgm:prSet presAssocID="{8ACA63AD-EB14-CB43-85DE-78250A558961}" presName="linearFlow" presStyleCnt="0">
        <dgm:presLayoutVars>
          <dgm:dir/>
          <dgm:resizeHandles val="exact"/>
        </dgm:presLayoutVars>
      </dgm:prSet>
      <dgm:spPr/>
    </dgm:pt>
    <dgm:pt modelId="{67734223-29B8-DE44-AE59-302E5C2A8D4B}" type="pres">
      <dgm:prSet presAssocID="{C61D7522-F8A1-2B46-A9D6-3102F9A65630}" presName="composite" presStyleCnt="0"/>
      <dgm:spPr/>
    </dgm:pt>
    <dgm:pt modelId="{B024E4EB-BCDA-6743-9C48-8DFD0A524DA6}" type="pres">
      <dgm:prSet presAssocID="{C61D7522-F8A1-2B46-A9D6-3102F9A65630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9300A34A-660C-6541-B670-6CD252BBE6DA}" type="pres">
      <dgm:prSet presAssocID="{C61D7522-F8A1-2B46-A9D6-3102F9A65630}" presName="txShp" presStyleLbl="node1" presStyleIdx="0" presStyleCnt="3">
        <dgm:presLayoutVars>
          <dgm:bulletEnabled val="1"/>
        </dgm:presLayoutVars>
      </dgm:prSet>
      <dgm:spPr/>
    </dgm:pt>
    <dgm:pt modelId="{F0DC2386-CD11-7B44-9C00-2D0C4501F762}" type="pres">
      <dgm:prSet presAssocID="{7E845A83-D6BD-EB45-8E0B-9D8BD1A5E806}" presName="spacing" presStyleCnt="0"/>
      <dgm:spPr/>
    </dgm:pt>
    <dgm:pt modelId="{F8F70982-2F57-D340-8A0C-257C4484739F}" type="pres">
      <dgm:prSet presAssocID="{FC8A6578-BA35-A84E-8B01-7AF75000FA75}" presName="composite" presStyleCnt="0"/>
      <dgm:spPr/>
    </dgm:pt>
    <dgm:pt modelId="{8DBDF43C-B0B9-774A-932A-9695F968639C}" type="pres">
      <dgm:prSet presAssocID="{FC8A6578-BA35-A84E-8B01-7AF75000FA75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9CA21485-3747-E244-B000-1014CD253B39}" type="pres">
      <dgm:prSet presAssocID="{FC8A6578-BA35-A84E-8B01-7AF75000FA75}" presName="txShp" presStyleLbl="node1" presStyleIdx="1" presStyleCnt="3">
        <dgm:presLayoutVars>
          <dgm:bulletEnabled val="1"/>
        </dgm:presLayoutVars>
      </dgm:prSet>
      <dgm:spPr/>
    </dgm:pt>
    <dgm:pt modelId="{B68BCA24-4C54-B14E-B609-FAB778A58E33}" type="pres">
      <dgm:prSet presAssocID="{BE443939-7EC6-A149-8FF5-5AA9C8A15441}" presName="spacing" presStyleCnt="0"/>
      <dgm:spPr/>
    </dgm:pt>
    <dgm:pt modelId="{6605FC66-8194-A648-B8FD-BC9918587322}" type="pres">
      <dgm:prSet presAssocID="{32EF206E-6A16-244F-971C-FFE982305358}" presName="composite" presStyleCnt="0"/>
      <dgm:spPr/>
    </dgm:pt>
    <dgm:pt modelId="{0279F001-CA6C-F84A-99B9-E8A82C3705EF}" type="pres">
      <dgm:prSet presAssocID="{32EF206E-6A16-244F-971C-FFE982305358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BE3B20BA-4982-184D-B978-38A493B5267C}" type="pres">
      <dgm:prSet presAssocID="{32EF206E-6A16-244F-971C-FFE982305358}" presName="txShp" presStyleLbl="node1" presStyleIdx="2" presStyleCnt="3">
        <dgm:presLayoutVars>
          <dgm:bulletEnabled val="1"/>
        </dgm:presLayoutVars>
      </dgm:prSet>
      <dgm:spPr/>
    </dgm:pt>
  </dgm:ptLst>
  <dgm:cxnLst>
    <dgm:cxn modelId="{A943C53C-77E6-5A4C-A5F5-5BAA7F01530F}" srcId="{8ACA63AD-EB14-CB43-85DE-78250A558961}" destId="{32EF206E-6A16-244F-971C-FFE982305358}" srcOrd="2" destOrd="0" parTransId="{7B328051-8B62-1746-B256-F7165D4DF98A}" sibTransId="{837C2718-F149-7A44-A986-AF60B61E2B80}"/>
    <dgm:cxn modelId="{83FEE34C-D23A-AF43-A661-7E2521B75E8F}" type="presOf" srcId="{32EF206E-6A16-244F-971C-FFE982305358}" destId="{BE3B20BA-4982-184D-B978-38A493B5267C}" srcOrd="0" destOrd="0" presId="urn:microsoft.com/office/officeart/2005/8/layout/vList3"/>
    <dgm:cxn modelId="{F7E3019C-7D82-8540-9AF6-119DA43401DD}" srcId="{8ACA63AD-EB14-CB43-85DE-78250A558961}" destId="{C61D7522-F8A1-2B46-A9D6-3102F9A65630}" srcOrd="0" destOrd="0" parTransId="{57F77F2C-21F9-1847-95C1-D4CA73054486}" sibTransId="{7E845A83-D6BD-EB45-8E0B-9D8BD1A5E806}"/>
    <dgm:cxn modelId="{021BD5AE-D8BE-9346-BAAF-8803BEA75115}" srcId="{8ACA63AD-EB14-CB43-85DE-78250A558961}" destId="{FC8A6578-BA35-A84E-8B01-7AF75000FA75}" srcOrd="1" destOrd="0" parTransId="{06F37405-CA6B-E348-9FEE-ECDA2F9AF42B}" sibTransId="{BE443939-7EC6-A149-8FF5-5AA9C8A15441}"/>
    <dgm:cxn modelId="{F7137ED6-BC6B-3B42-B98F-5EE0731999BF}" type="presOf" srcId="{C61D7522-F8A1-2B46-A9D6-3102F9A65630}" destId="{9300A34A-660C-6541-B670-6CD252BBE6DA}" srcOrd="0" destOrd="0" presId="urn:microsoft.com/office/officeart/2005/8/layout/vList3"/>
    <dgm:cxn modelId="{67121DD9-565C-AA4D-A95C-A77E51285E6E}" type="presOf" srcId="{8ACA63AD-EB14-CB43-85DE-78250A558961}" destId="{BCF72175-1C19-B34F-B093-77B0EAE23B46}" srcOrd="0" destOrd="0" presId="urn:microsoft.com/office/officeart/2005/8/layout/vList3"/>
    <dgm:cxn modelId="{B556E8F8-05F1-2747-BCE0-CF9500E5703D}" type="presOf" srcId="{FC8A6578-BA35-A84E-8B01-7AF75000FA75}" destId="{9CA21485-3747-E244-B000-1014CD253B39}" srcOrd="0" destOrd="0" presId="urn:microsoft.com/office/officeart/2005/8/layout/vList3"/>
    <dgm:cxn modelId="{B81B2F27-DE92-A04B-997E-7D3DFF436961}" type="presParOf" srcId="{BCF72175-1C19-B34F-B093-77B0EAE23B46}" destId="{67734223-29B8-DE44-AE59-302E5C2A8D4B}" srcOrd="0" destOrd="0" presId="urn:microsoft.com/office/officeart/2005/8/layout/vList3"/>
    <dgm:cxn modelId="{645BD8A9-7E2B-324F-A6F6-786C177F9003}" type="presParOf" srcId="{67734223-29B8-DE44-AE59-302E5C2A8D4B}" destId="{B024E4EB-BCDA-6743-9C48-8DFD0A524DA6}" srcOrd="0" destOrd="0" presId="urn:microsoft.com/office/officeart/2005/8/layout/vList3"/>
    <dgm:cxn modelId="{7B6757AB-F8DD-4B4C-9AD4-F9B1A4B7A1A6}" type="presParOf" srcId="{67734223-29B8-DE44-AE59-302E5C2A8D4B}" destId="{9300A34A-660C-6541-B670-6CD252BBE6DA}" srcOrd="1" destOrd="0" presId="urn:microsoft.com/office/officeart/2005/8/layout/vList3"/>
    <dgm:cxn modelId="{26C1DD4B-E1D8-5940-ADE5-B5E113A9156C}" type="presParOf" srcId="{BCF72175-1C19-B34F-B093-77B0EAE23B46}" destId="{F0DC2386-CD11-7B44-9C00-2D0C4501F762}" srcOrd="1" destOrd="0" presId="urn:microsoft.com/office/officeart/2005/8/layout/vList3"/>
    <dgm:cxn modelId="{EF84048B-E830-2446-A3BB-16608AE52938}" type="presParOf" srcId="{BCF72175-1C19-B34F-B093-77B0EAE23B46}" destId="{F8F70982-2F57-D340-8A0C-257C4484739F}" srcOrd="2" destOrd="0" presId="urn:microsoft.com/office/officeart/2005/8/layout/vList3"/>
    <dgm:cxn modelId="{9C5C1EDA-F2BD-074E-88AD-BF9105BFAB60}" type="presParOf" srcId="{F8F70982-2F57-D340-8A0C-257C4484739F}" destId="{8DBDF43C-B0B9-774A-932A-9695F968639C}" srcOrd="0" destOrd="0" presId="urn:microsoft.com/office/officeart/2005/8/layout/vList3"/>
    <dgm:cxn modelId="{F09C5E65-DD49-0241-BC3E-B7E48306395F}" type="presParOf" srcId="{F8F70982-2F57-D340-8A0C-257C4484739F}" destId="{9CA21485-3747-E244-B000-1014CD253B39}" srcOrd="1" destOrd="0" presId="urn:microsoft.com/office/officeart/2005/8/layout/vList3"/>
    <dgm:cxn modelId="{BBD580EF-3E49-8B40-B56A-08F30DE4AB0F}" type="presParOf" srcId="{BCF72175-1C19-B34F-B093-77B0EAE23B46}" destId="{B68BCA24-4C54-B14E-B609-FAB778A58E33}" srcOrd="3" destOrd="0" presId="urn:microsoft.com/office/officeart/2005/8/layout/vList3"/>
    <dgm:cxn modelId="{09F5CA4F-7C77-DE4F-B61D-C17ACB221202}" type="presParOf" srcId="{BCF72175-1C19-B34F-B093-77B0EAE23B46}" destId="{6605FC66-8194-A648-B8FD-BC9918587322}" srcOrd="4" destOrd="0" presId="urn:microsoft.com/office/officeart/2005/8/layout/vList3"/>
    <dgm:cxn modelId="{BC285CB0-18D9-3E40-85DE-9F7944998554}" type="presParOf" srcId="{6605FC66-8194-A648-B8FD-BC9918587322}" destId="{0279F001-CA6C-F84A-99B9-E8A82C3705EF}" srcOrd="0" destOrd="0" presId="urn:microsoft.com/office/officeart/2005/8/layout/vList3"/>
    <dgm:cxn modelId="{BE73E40F-04D8-AF49-8279-6CAC43824670}" type="presParOf" srcId="{6605FC66-8194-A648-B8FD-BC9918587322}" destId="{BE3B20BA-4982-184D-B978-38A493B5267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A26F16-34DC-2F46-8AA2-1FD521A64551}">
      <dsp:nvSpPr>
        <dsp:cNvPr id="0" name=""/>
        <dsp:cNvSpPr/>
      </dsp:nvSpPr>
      <dsp:spPr>
        <a:xfrm>
          <a:off x="3479948" y="1228889"/>
          <a:ext cx="1646348" cy="1646348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E92AA61-08B6-8441-B7BA-E3D4EA779757}">
      <dsp:nvSpPr>
        <dsp:cNvPr id="0" name=""/>
        <dsp:cNvSpPr/>
      </dsp:nvSpPr>
      <dsp:spPr>
        <a:xfrm>
          <a:off x="3274155" y="0"/>
          <a:ext cx="2057935" cy="112105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Dataset 1 – 72 small molecule drugs</a:t>
          </a:r>
        </a:p>
      </dsp:txBody>
      <dsp:txXfrm>
        <a:off x="3274155" y="0"/>
        <a:ext cx="2057935" cy="1121054"/>
      </dsp:txXfrm>
    </dsp:sp>
    <dsp:sp modelId="{95EE46DD-48F9-134A-9922-8E5541C12531}">
      <dsp:nvSpPr>
        <dsp:cNvPr id="0" name=""/>
        <dsp:cNvSpPr/>
      </dsp:nvSpPr>
      <dsp:spPr>
        <a:xfrm>
          <a:off x="4014326" y="1537446"/>
          <a:ext cx="1646348" cy="1646348"/>
        </a:xfrm>
        <a:prstGeom prst="ellipse">
          <a:avLst/>
        </a:prstGeom>
        <a:solidFill>
          <a:schemeClr val="accent4">
            <a:alpha val="50000"/>
            <a:hueOff val="1960178"/>
            <a:satOff val="-8155"/>
            <a:lumOff val="19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B04B1FE-03C8-F849-BA4E-9553E93DE823}">
      <dsp:nvSpPr>
        <dsp:cNvPr id="0" name=""/>
        <dsp:cNvSpPr/>
      </dsp:nvSpPr>
      <dsp:spPr>
        <a:xfrm>
          <a:off x="5782778" y="1067671"/>
          <a:ext cx="1950237" cy="122782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Dataset 2 – 132 compounds from solubility challenge</a:t>
          </a:r>
        </a:p>
      </dsp:txBody>
      <dsp:txXfrm>
        <a:off x="5782778" y="1067671"/>
        <a:ext cx="1950237" cy="1227821"/>
      </dsp:txXfrm>
    </dsp:sp>
    <dsp:sp modelId="{5D707B87-6CBF-1E44-B280-C3A98E13A9A1}">
      <dsp:nvSpPr>
        <dsp:cNvPr id="0" name=""/>
        <dsp:cNvSpPr/>
      </dsp:nvSpPr>
      <dsp:spPr>
        <a:xfrm>
          <a:off x="4014326" y="2154560"/>
          <a:ext cx="1646348" cy="1646348"/>
        </a:xfrm>
        <a:prstGeom prst="ellipse">
          <a:avLst/>
        </a:prstGeom>
        <a:solidFill>
          <a:schemeClr val="accent4">
            <a:alpha val="50000"/>
            <a:hueOff val="3920356"/>
            <a:satOff val="-16311"/>
            <a:lumOff val="384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E592C6C-FC05-024B-B970-BDAF56E169F7}">
      <dsp:nvSpPr>
        <dsp:cNvPr id="0" name=""/>
        <dsp:cNvSpPr/>
      </dsp:nvSpPr>
      <dsp:spPr>
        <a:xfrm>
          <a:off x="5782778" y="2898726"/>
          <a:ext cx="1950237" cy="137195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Dataset 3 – 148 compounds from Ran &amp; Yalkowsky (2001)</a:t>
          </a:r>
        </a:p>
      </dsp:txBody>
      <dsp:txXfrm>
        <a:off x="5782778" y="2898726"/>
        <a:ext cx="1950237" cy="1371957"/>
      </dsp:txXfrm>
    </dsp:sp>
    <dsp:sp modelId="{773B2299-69F4-414E-9D09-9B6E4BF50DB1}">
      <dsp:nvSpPr>
        <dsp:cNvPr id="0" name=""/>
        <dsp:cNvSpPr/>
      </dsp:nvSpPr>
      <dsp:spPr>
        <a:xfrm>
          <a:off x="3479948" y="2463650"/>
          <a:ext cx="1646348" cy="1646348"/>
        </a:xfrm>
        <a:prstGeom prst="ellipse">
          <a:avLst/>
        </a:prstGeom>
        <a:solidFill>
          <a:schemeClr val="accent4">
            <a:alpha val="50000"/>
            <a:hueOff val="5880535"/>
            <a:satOff val="-24466"/>
            <a:lumOff val="5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7F1FF04-DEFC-7D40-BAB3-A42B4DBDBCAB}">
      <dsp:nvSpPr>
        <dsp:cNvPr id="0" name=""/>
        <dsp:cNvSpPr/>
      </dsp:nvSpPr>
      <dsp:spPr>
        <a:xfrm>
          <a:off x="3274155" y="4217300"/>
          <a:ext cx="2057935" cy="112105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Dataset 4 – 900 compounds</a:t>
          </a:r>
        </a:p>
      </dsp:txBody>
      <dsp:txXfrm>
        <a:off x="3274155" y="4217300"/>
        <a:ext cx="2057935" cy="1121054"/>
      </dsp:txXfrm>
    </dsp:sp>
    <dsp:sp modelId="{C1087482-C148-224F-96A0-3EB86409D6F2}">
      <dsp:nvSpPr>
        <dsp:cNvPr id="0" name=""/>
        <dsp:cNvSpPr/>
      </dsp:nvSpPr>
      <dsp:spPr>
        <a:xfrm>
          <a:off x="2945571" y="2154560"/>
          <a:ext cx="1646348" cy="1646348"/>
        </a:xfrm>
        <a:prstGeom prst="ellipse">
          <a:avLst/>
        </a:prstGeom>
        <a:solidFill>
          <a:schemeClr val="accent4">
            <a:alpha val="50000"/>
            <a:hueOff val="7840713"/>
            <a:satOff val="-32622"/>
            <a:lumOff val="768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5A53885-C425-CA4A-B41A-B1A1C7ABF4C6}">
      <dsp:nvSpPr>
        <dsp:cNvPr id="0" name=""/>
        <dsp:cNvSpPr/>
      </dsp:nvSpPr>
      <dsp:spPr>
        <a:xfrm>
          <a:off x="873229" y="2898726"/>
          <a:ext cx="1950237" cy="137195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Dataset 5 – 8613 compounds curated from AqSolDB </a:t>
          </a:r>
        </a:p>
      </dsp:txBody>
      <dsp:txXfrm>
        <a:off x="873229" y="2898726"/>
        <a:ext cx="1950237" cy="1371957"/>
      </dsp:txXfrm>
    </dsp:sp>
    <dsp:sp modelId="{55698C92-07FD-544A-9B13-67B28A00FCA9}">
      <dsp:nvSpPr>
        <dsp:cNvPr id="0" name=""/>
        <dsp:cNvSpPr/>
      </dsp:nvSpPr>
      <dsp:spPr>
        <a:xfrm>
          <a:off x="2945571" y="1537446"/>
          <a:ext cx="1646348" cy="1646348"/>
        </a:xfrm>
        <a:prstGeom prst="ellipse">
          <a:avLst/>
        </a:prstGeom>
        <a:solidFill>
          <a:schemeClr val="accent4">
            <a:alpha val="50000"/>
            <a:hueOff val="9800891"/>
            <a:satOff val="-40777"/>
            <a:lumOff val="960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32E337E-8BE0-8D4E-A233-C27AA234BD6B}">
      <dsp:nvSpPr>
        <dsp:cNvPr id="0" name=""/>
        <dsp:cNvSpPr/>
      </dsp:nvSpPr>
      <dsp:spPr>
        <a:xfrm>
          <a:off x="873229" y="1067671"/>
          <a:ext cx="1950237" cy="137195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Dataset 6 – 21 proteolysis targeting chimeric (PROTAC) compounds</a:t>
          </a:r>
        </a:p>
      </dsp:txBody>
      <dsp:txXfrm>
        <a:off x="873229" y="1067671"/>
        <a:ext cx="1950237" cy="13719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0A34A-660C-6541-B670-6CD252BBE6DA}">
      <dsp:nvSpPr>
        <dsp:cNvPr id="0" name=""/>
        <dsp:cNvSpPr/>
      </dsp:nvSpPr>
      <dsp:spPr>
        <a:xfrm rot="10800000">
          <a:off x="2063667" y="883"/>
          <a:ext cx="6992874" cy="1209216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231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Can predict melting points for molecules with MAE of 30.00 (comparable to existing models in the literature) </a:t>
          </a:r>
        </a:p>
      </dsp:txBody>
      <dsp:txXfrm rot="10800000">
        <a:off x="2365971" y="883"/>
        <a:ext cx="6690570" cy="1209216"/>
      </dsp:txXfrm>
    </dsp:sp>
    <dsp:sp modelId="{B024E4EB-BCDA-6743-9C48-8DFD0A524DA6}">
      <dsp:nvSpPr>
        <dsp:cNvPr id="0" name=""/>
        <dsp:cNvSpPr/>
      </dsp:nvSpPr>
      <dsp:spPr>
        <a:xfrm>
          <a:off x="1459058" y="883"/>
          <a:ext cx="1209216" cy="120921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A21485-3747-E244-B000-1014CD253B39}">
      <dsp:nvSpPr>
        <dsp:cNvPr id="0" name=""/>
        <dsp:cNvSpPr/>
      </dsp:nvSpPr>
      <dsp:spPr>
        <a:xfrm rot="10800000">
          <a:off x="2063667" y="1571060"/>
          <a:ext cx="6992874" cy="1209216"/>
        </a:xfrm>
        <a:prstGeom prst="homePlat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231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Can predict base 10 logarithm of solubility with MAE of 2.80</a:t>
          </a:r>
        </a:p>
      </dsp:txBody>
      <dsp:txXfrm rot="10800000">
        <a:off x="2365971" y="1571060"/>
        <a:ext cx="6690570" cy="1209216"/>
      </dsp:txXfrm>
    </dsp:sp>
    <dsp:sp modelId="{8DBDF43C-B0B9-774A-932A-9695F968639C}">
      <dsp:nvSpPr>
        <dsp:cNvPr id="0" name=""/>
        <dsp:cNvSpPr/>
      </dsp:nvSpPr>
      <dsp:spPr>
        <a:xfrm>
          <a:off x="1459058" y="1571060"/>
          <a:ext cx="1209216" cy="120921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3B20BA-4982-184D-B978-38A493B5267C}">
      <dsp:nvSpPr>
        <dsp:cNvPr id="0" name=""/>
        <dsp:cNvSpPr/>
      </dsp:nvSpPr>
      <dsp:spPr>
        <a:xfrm rot="10800000">
          <a:off x="2063667" y="3141237"/>
          <a:ext cx="6992874" cy="1209216"/>
        </a:xfrm>
        <a:prstGeom prst="homePlat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231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Model performs better on medium sized molecules (we are most interested in these as well)</a:t>
          </a:r>
        </a:p>
      </dsp:txBody>
      <dsp:txXfrm rot="10800000">
        <a:off x="2365971" y="3141237"/>
        <a:ext cx="6690570" cy="1209216"/>
      </dsp:txXfrm>
    </dsp:sp>
    <dsp:sp modelId="{0279F001-CA6C-F84A-99B9-E8A82C3705EF}">
      <dsp:nvSpPr>
        <dsp:cNvPr id="0" name=""/>
        <dsp:cNvSpPr/>
      </dsp:nvSpPr>
      <dsp:spPr>
        <a:xfrm>
          <a:off x="1459058" y="3141237"/>
          <a:ext cx="1209216" cy="120921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F6560-9834-8545-B862-944844D921A6}" type="datetimeFigureOut">
              <a:rPr lang="en-US" smtClean="0"/>
              <a:t>2/4/24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491731-E894-694D-99A6-C5156FD9C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66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491731-E894-694D-99A6-C5156FD9CE5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227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F4A0E-3BDF-6C45-A581-CBDB1A1C97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93E73F-4136-3B40-A37A-D5BB87B965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DC2E41-8C9B-7151-FF7B-5A6708E89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990C3-CC0E-5E4A-9AC7-E0BF1D6AA3BB}" type="datetimeFigureOut">
              <a:rPr lang="en-US" smtClean="0"/>
              <a:t>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94CA40-5C4E-4E74-D3E6-01BFEF19E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F056B-39A7-5CDB-7C9C-4D641A2C4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37512-6071-584A-97CA-E26627A9D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98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23AE2-15E2-4DDE-523A-3A8E6B15E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132289-DFAD-AE10-9152-F7C5DDF5E7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9AC89B-CF1D-49DC-270E-6E1D7D899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990C3-CC0E-5E4A-9AC7-E0BF1D6AA3BB}" type="datetimeFigureOut">
              <a:rPr lang="en-US" smtClean="0"/>
              <a:t>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ACD56-D2B2-D34D-AC0C-B1B46017A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66D06-2DBF-FD9C-74E5-053C2E915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37512-6071-584A-97CA-E26627A9D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779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B39365-AA9A-ADBF-99C9-6F1FA00F73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E356C-8252-9A7F-5D55-1097BA1121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8AB7F9-4C3C-B50B-E148-7571ECC9B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990C3-CC0E-5E4A-9AC7-E0BF1D6AA3BB}" type="datetimeFigureOut">
              <a:rPr lang="en-US" smtClean="0"/>
              <a:t>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B428F-CABB-7BAC-6F3E-84540DFB6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D8E5E-9FAB-AA7F-57CB-3CE91166D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37512-6071-584A-97CA-E26627A9D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932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1AD11-676C-28EC-6EFD-1B253DB24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C34C8-A51B-1A24-1E30-4CCB80754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6C1A5-2EDB-E603-33FB-7AAF635B7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990C3-CC0E-5E4A-9AC7-E0BF1D6AA3BB}" type="datetimeFigureOut">
              <a:rPr lang="en-US" smtClean="0"/>
              <a:t>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AE07B-D78F-0CBC-C6FE-B905C056B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1BC79-A8A6-8BCB-4FD6-B592E0F5B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37512-6071-584A-97CA-E26627A9D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742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B637C-BBB5-0EE4-23F3-F2DBE10C6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62070-F049-5BF8-26FA-64DF01A28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483EC-41CA-01AC-7B09-C6028D875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990C3-CC0E-5E4A-9AC7-E0BF1D6AA3BB}" type="datetimeFigureOut">
              <a:rPr lang="en-US" smtClean="0"/>
              <a:t>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290F2-CDC1-CE1D-7530-C38534EC5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389DF-3610-11B2-2D73-87A9DE5D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37512-6071-584A-97CA-E26627A9D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550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8E8BA-164B-032A-8AE7-83CDA8633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A25A4-BC01-3A62-608E-8FB4470468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A6A95D-92A2-0C82-C8CC-DA9C466B7D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CB0C11-49A1-C5DD-22F2-A900A2A70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990C3-CC0E-5E4A-9AC7-E0BF1D6AA3BB}" type="datetimeFigureOut">
              <a:rPr lang="en-US" smtClean="0"/>
              <a:t>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DECF5B-3C53-646F-5FCF-593931931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99AD1B-8FD3-224B-728C-35E0E0227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37512-6071-584A-97CA-E26627A9D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917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5AF5E-D769-B9B7-11AB-59C1CBF16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D456C0-7718-93D3-DEF8-D71EF3971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A48B07-E87E-6C41-4B46-A6A061A711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2BBFAC-656D-A972-EF0C-0668F7BEA0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6C1AA7-CE17-97EA-C7FA-BDA16D44D8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394853-5468-3514-FB75-DB4187CD8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990C3-CC0E-5E4A-9AC7-E0BF1D6AA3BB}" type="datetimeFigureOut">
              <a:rPr lang="en-US" smtClean="0"/>
              <a:t>2/4/24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5D362E-B42D-7F89-2465-F9046A4E8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C46D53-E606-795B-49B1-8882092B4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37512-6071-584A-97CA-E26627A9D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70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86C9C-98E8-CA5D-E263-7ECEE2AB9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9E26E5-37EC-C1AA-859B-5927CB778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990C3-CC0E-5E4A-9AC7-E0BF1D6AA3BB}" type="datetimeFigureOut">
              <a:rPr lang="en-US" smtClean="0"/>
              <a:t>2/4/24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033962-953D-BA1D-EDDD-F612F36C5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81513A-0D17-BABD-82DC-720BBF58F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37512-6071-584A-97CA-E26627A9D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30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097D96-1305-ADC4-046F-B49C7322C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990C3-CC0E-5E4A-9AC7-E0BF1D6AA3BB}" type="datetimeFigureOut">
              <a:rPr lang="en-US" smtClean="0"/>
              <a:t>2/4/24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2C1CBB-5823-A2E1-23D8-A8E95075B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6A615-2673-51F7-DEC1-4398F9BF6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37512-6071-584A-97CA-E26627A9D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78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2EE2D-5ACF-DF7F-5D61-CE757937D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6D6DC-505B-B02C-64EA-84658568E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B0C4A4-2AD8-E35C-6AB5-EA95419CB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1A8A8B-D398-C3F7-7CFC-C51880C18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990C3-CC0E-5E4A-9AC7-E0BF1D6AA3BB}" type="datetimeFigureOut">
              <a:rPr lang="en-US" smtClean="0"/>
              <a:t>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4ACEFA-9F94-670E-B55D-BA19365D7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9D039E-FF6C-C081-505A-B73F78F3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37512-6071-584A-97CA-E26627A9D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67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BE85D-184E-5A15-9860-006FEE7E3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0A6932-0388-B598-283B-C468DF6920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994932-ECCB-1652-F1D3-818D1AD1DC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905849-8632-65A4-B6DB-EBB27279A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990C3-CC0E-5E4A-9AC7-E0BF1D6AA3BB}" type="datetimeFigureOut">
              <a:rPr lang="en-US" smtClean="0"/>
              <a:t>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67E0F-0CD5-D5E5-623B-CF2C4FE5C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C0C801-00A4-2D3E-9337-C5454C8DF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37512-6071-584A-97CA-E26627A9D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896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7C68BA-078F-ACF2-2BB7-CE5921E53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50A56-FEFF-296A-717D-8C402497E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4A677-FAC5-811C-8B0E-CBDC633607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A990C3-CC0E-5E4A-9AC7-E0BF1D6AA3BB}" type="datetimeFigureOut">
              <a:rPr lang="en-US" smtClean="0"/>
              <a:t>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13994-4307-5498-CBFD-AF16EFC0F8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5D4AB-3598-41B9-EFA4-3617C413C6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937512-6071-584A-97CA-E26627A9D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724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C5D0-3528-86FE-BD3D-59A8273D84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85901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Predicting Solubility of Small Organic Molecules Using Melting Points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08211A-1560-C911-0A11-20B4DB6DBF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73501"/>
            <a:ext cx="9144000" cy="1655762"/>
          </a:xfrm>
        </p:spPr>
        <p:txBody>
          <a:bodyPr/>
          <a:lstStyle/>
          <a:p>
            <a:r>
              <a:rPr lang="en-US" dirty="0"/>
              <a:t>Grace Nye</a:t>
            </a:r>
          </a:p>
        </p:txBody>
      </p:sp>
    </p:spTree>
    <p:extLst>
      <p:ext uri="{BB962C8B-B14F-4D97-AF65-F5344CB8AC3E}">
        <p14:creationId xmlns:p14="http://schemas.microsoft.com/office/powerpoint/2010/main" val="2086522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738F0-917F-BF94-EA78-A862D87C8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17" y="182852"/>
            <a:ext cx="10515600" cy="889499"/>
          </a:xfrm>
        </p:spPr>
        <p:txBody>
          <a:bodyPr>
            <a:normAutofit/>
          </a:bodyPr>
          <a:lstStyle/>
          <a:p>
            <a:r>
              <a:rPr lang="en-US" sz="3600" dirty="0"/>
              <a:t>Parameter/Hyperparameter Tuning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AC3E5-62DF-A3DD-E08A-45BB48BE62F6}"/>
              </a:ext>
            </a:extLst>
          </p:cNvPr>
          <p:cNvSpPr txBox="1"/>
          <p:nvPr/>
        </p:nvSpPr>
        <p:spPr>
          <a:xfrm>
            <a:off x="7326086" y="250603"/>
            <a:ext cx="4576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sklearn.model_selection.RandomizedSearchCV</a:t>
            </a:r>
            <a:endParaRPr lang="en-US" dirty="0"/>
          </a:p>
        </p:txBody>
      </p:sp>
      <p:pic>
        <p:nvPicPr>
          <p:cNvPr id="6" name="Picture 5" descr="A graph with text and numbers&#10;&#10;Description automatically generated with medium confidence">
            <a:extLst>
              <a:ext uri="{FF2B5EF4-FFF2-40B4-BE49-F238E27FC236}">
                <a16:creationId xmlns:a16="http://schemas.microsoft.com/office/drawing/2014/main" id="{008D32C9-5C93-3663-9238-2833B8D1C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700" y="3933117"/>
            <a:ext cx="4292600" cy="2857500"/>
          </a:xfrm>
          <a:prstGeom prst="rect">
            <a:avLst/>
          </a:prstGeom>
        </p:spPr>
      </p:pic>
      <p:pic>
        <p:nvPicPr>
          <p:cNvPr id="8" name="Picture 7" descr="A graph with numbers and dots&#10;&#10;Description automatically generated">
            <a:extLst>
              <a:ext uri="{FF2B5EF4-FFF2-40B4-BE49-F238E27FC236}">
                <a16:creationId xmlns:a16="http://schemas.microsoft.com/office/drawing/2014/main" id="{D37BC6C6-1660-C840-E010-6B92F659B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56" y="926482"/>
            <a:ext cx="4419600" cy="2819400"/>
          </a:xfrm>
          <a:prstGeom prst="rect">
            <a:avLst/>
          </a:prstGeom>
        </p:spPr>
      </p:pic>
      <p:pic>
        <p:nvPicPr>
          <p:cNvPr id="12" name="Picture 11" descr="A graph with numbers and dots&#10;&#10;Description automatically generated">
            <a:extLst>
              <a:ext uri="{FF2B5EF4-FFF2-40B4-BE49-F238E27FC236}">
                <a16:creationId xmlns:a16="http://schemas.microsoft.com/office/drawing/2014/main" id="{EB181F43-189C-E8D0-965C-B3845704B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2424" y="885117"/>
            <a:ext cx="44958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03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122F3-4BD0-DB9D-6C25-6D7A8D3C3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257"/>
            <a:ext cx="10515600" cy="837248"/>
          </a:xfrm>
        </p:spPr>
        <p:txBody>
          <a:bodyPr>
            <a:normAutofit/>
          </a:bodyPr>
          <a:lstStyle/>
          <a:p>
            <a:r>
              <a:rPr lang="en-US" sz="3600" dirty="0"/>
              <a:t>Best Model Performance on Melting Points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A634E-A246-CDA0-0CDB-CDB01367EBBF}"/>
              </a:ext>
            </a:extLst>
          </p:cNvPr>
          <p:cNvSpPr txBox="1"/>
          <p:nvPr/>
        </p:nvSpPr>
        <p:spPr>
          <a:xfrm>
            <a:off x="407097" y="1843950"/>
            <a:ext cx="260915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Parameters &amp; Hyperparameters: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n_estimators</a:t>
            </a:r>
            <a:r>
              <a:rPr lang="en-US" sz="2000" dirty="0"/>
              <a:t> = 1600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min_samples_split</a:t>
            </a:r>
            <a:r>
              <a:rPr lang="en-US" sz="2000" dirty="0"/>
              <a:t> =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min_samples_leaf</a:t>
            </a:r>
            <a:r>
              <a:rPr lang="en-US" sz="2000" dirty="0"/>
              <a:t> =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max_features</a:t>
            </a:r>
            <a:r>
              <a:rPr lang="en-US" sz="2000" dirty="0"/>
              <a:t> = ‘auto’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max_depth</a:t>
            </a:r>
            <a:r>
              <a:rPr lang="en-US" sz="2000" dirty="0"/>
              <a:t>=30</a:t>
            </a:r>
          </a:p>
        </p:txBody>
      </p:sp>
      <p:pic>
        <p:nvPicPr>
          <p:cNvPr id="5" name="Picture 4" descr="A graph of a blue line&#10;&#10;Description automatically generated with medium confidence">
            <a:extLst>
              <a:ext uri="{FF2B5EF4-FFF2-40B4-BE49-F238E27FC236}">
                <a16:creationId xmlns:a16="http://schemas.microsoft.com/office/drawing/2014/main" id="{4815EE01-45B4-C63A-0384-5652C37B7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250" y="1098505"/>
            <a:ext cx="8679362" cy="545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109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blue dots and black lines&#10;&#10;Description automatically generated">
            <a:extLst>
              <a:ext uri="{FF2B5EF4-FFF2-40B4-BE49-F238E27FC236}">
                <a16:creationId xmlns:a16="http://schemas.microsoft.com/office/drawing/2014/main" id="{7A89A296-2746-A436-FC8C-22FAE8E43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488" y="111210"/>
            <a:ext cx="10215024" cy="663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778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C39D9-4455-5A06-C632-77D8B29FF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949"/>
          </a:xfrm>
        </p:spPr>
        <p:txBody>
          <a:bodyPr>
            <a:normAutofit/>
          </a:bodyPr>
          <a:lstStyle/>
          <a:p>
            <a:r>
              <a:rPr lang="en-US" sz="3600" dirty="0"/>
              <a:t>Molecule Size and Model Performance</a:t>
            </a:r>
          </a:p>
        </p:txBody>
      </p:sp>
      <p:pic>
        <p:nvPicPr>
          <p:cNvPr id="4" name="Picture 3" descr="A graph of a graph of size&#10;&#10;Description automatically generated with medium confidence">
            <a:extLst>
              <a:ext uri="{FF2B5EF4-FFF2-40B4-BE49-F238E27FC236}">
                <a16:creationId xmlns:a16="http://schemas.microsoft.com/office/drawing/2014/main" id="{7525EF69-06F9-545E-7013-CC9D15DD2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866" y="1193074"/>
            <a:ext cx="6094268" cy="527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27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73C3F-C87A-B529-71E5-02D3EDA8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Conclusion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FFEFCBC-7944-7D51-5617-A3787702B5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416122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8455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at Happens When a Substance Dissolves in Water? | Sciencing">
            <a:extLst>
              <a:ext uri="{FF2B5EF4-FFF2-40B4-BE49-F238E27FC236}">
                <a16:creationId xmlns:a16="http://schemas.microsoft.com/office/drawing/2014/main" id="{78BBEF0A-7D23-4B4E-494F-8CD155311E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6E614-458B-0D75-BD37-47D5905F2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Future Directions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836FD-648D-983D-ADB9-E9EE6E685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/>
              <a:t>Building a model that goes straight to solubility using the ESOL dataset and 2D molecular descriptors? </a:t>
            </a:r>
          </a:p>
          <a:p>
            <a:r>
              <a:rPr lang="en-US"/>
              <a:t>Building a model with AqSolDB? </a:t>
            </a:r>
          </a:p>
          <a:p>
            <a:r>
              <a:rPr lang="en-US"/>
              <a:t>Lack of direct solubility data is a limiting factor – might find that model performance is worse since these datasets are small and varied</a:t>
            </a:r>
          </a:p>
        </p:txBody>
      </p:sp>
    </p:spTree>
    <p:extLst>
      <p:ext uri="{BB962C8B-B14F-4D97-AF65-F5344CB8AC3E}">
        <p14:creationId xmlns:p14="http://schemas.microsoft.com/office/powerpoint/2010/main" val="367934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5" name="Rectangle 104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Golden rain | Exhibition chemistry | RSC Education">
            <a:extLst>
              <a:ext uri="{FF2B5EF4-FFF2-40B4-BE49-F238E27FC236}">
                <a16:creationId xmlns:a16="http://schemas.microsoft.com/office/drawing/2014/main" id="{A312B8F1-69A6-BB99-428B-BBCC18669C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" r="3871" b="-1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7" name="Rectangle 104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020941-5B31-D333-9C79-2448F5247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Solubility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CC3C21-9064-3888-6E93-7BDF60B6A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400" dirty="0"/>
              <a:t>Essential to know for drug characterization </a:t>
            </a:r>
          </a:p>
          <a:p>
            <a:r>
              <a:rPr lang="en-US" sz="2400" dirty="0"/>
              <a:t>Experimental methods are not high-throughput </a:t>
            </a:r>
          </a:p>
          <a:p>
            <a:r>
              <a:rPr lang="en-US" sz="2400" dirty="0"/>
              <a:t>Existing datasets are small and highly variable…</a:t>
            </a:r>
          </a:p>
        </p:txBody>
      </p:sp>
    </p:spTree>
    <p:extLst>
      <p:ext uri="{BB962C8B-B14F-4D97-AF65-F5344CB8AC3E}">
        <p14:creationId xmlns:p14="http://schemas.microsoft.com/office/powerpoint/2010/main" val="413789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A5E60-4C2C-8A5A-D1EB-14343DA88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Solubility Equation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3FE665-6394-EDA5-0565-4C202383BDD7}"/>
                  </a:ext>
                </a:extLst>
              </p:cNvPr>
              <p:cNvSpPr txBox="1"/>
              <p:nvPr/>
            </p:nvSpPr>
            <p:spPr>
              <a:xfrm>
                <a:off x="2718556" y="2629486"/>
                <a:ext cx="6754888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𝑙𝑜𝑔𝑆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=0.5 −0.01∗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𝑀𝑃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 −25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𝑙𝑜𝑔𝑃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3FE665-6394-EDA5-0565-4C202383B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556" y="2629486"/>
                <a:ext cx="6754888" cy="461665"/>
              </a:xfrm>
              <a:prstGeom prst="rect">
                <a:avLst/>
              </a:prstGeom>
              <a:blipFill>
                <a:blip r:embed="rId2"/>
                <a:stretch>
                  <a:fillRect l="-564" t="-5263" r="-564" b="-3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FE8A67-715A-5D65-0EF5-52C5CE17C595}"/>
                  </a:ext>
                </a:extLst>
              </p:cNvPr>
              <p:cNvSpPr txBox="1"/>
              <p:nvPr/>
            </p:nvSpPr>
            <p:spPr>
              <a:xfrm>
                <a:off x="1230086" y="3897086"/>
                <a:ext cx="1012371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𝑙𝑜𝑔𝑆</m:t>
                    </m:r>
                  </m:oMath>
                </a14:m>
                <a:r>
                  <a:rPr lang="en-US" sz="2400" dirty="0"/>
                  <a:t> -- base 10 logarithm of the solubility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𝑀𝑃</m:t>
                    </m:r>
                  </m:oMath>
                </a14:m>
                <a:r>
                  <a:rPr lang="en-US" sz="2400" dirty="0"/>
                  <a:t> -- melting point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𝑙𝑜𝑔𝑃</m:t>
                    </m:r>
                  </m:oMath>
                </a14:m>
                <a:r>
                  <a:rPr lang="en-US" sz="2400" dirty="0"/>
                  <a:t> -- base 10 logarithm of the octanol-water partition coefficient (a measure of the hydrophobicity of a substance)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FE8A67-715A-5D65-0EF5-52C5CE17C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086" y="3897086"/>
                <a:ext cx="10123714" cy="1569660"/>
              </a:xfrm>
              <a:prstGeom prst="rect">
                <a:avLst/>
              </a:prstGeom>
              <a:blipFill>
                <a:blip r:embed="rId3"/>
                <a:stretch>
                  <a:fillRect l="-751" t="-24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ame 7">
            <a:extLst>
              <a:ext uri="{FF2B5EF4-FFF2-40B4-BE49-F238E27FC236}">
                <a16:creationId xmlns:a16="http://schemas.microsoft.com/office/drawing/2014/main" id="{7580D240-9ED2-B8D7-1334-B3DB5D6F9ACF}"/>
              </a:ext>
            </a:extLst>
          </p:cNvPr>
          <p:cNvSpPr/>
          <p:nvPr/>
        </p:nvSpPr>
        <p:spPr>
          <a:xfrm>
            <a:off x="6291943" y="2629485"/>
            <a:ext cx="740229" cy="461665"/>
          </a:xfrm>
          <a:prstGeom prst="frame">
            <a:avLst>
              <a:gd name="adj1" fmla="val 6841"/>
            </a:avLst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C2C930E7-F6F5-1CA7-78DF-7623F42F85B6}"/>
              </a:ext>
            </a:extLst>
          </p:cNvPr>
          <p:cNvSpPr/>
          <p:nvPr/>
        </p:nvSpPr>
        <p:spPr>
          <a:xfrm>
            <a:off x="1436914" y="4252656"/>
            <a:ext cx="740229" cy="461665"/>
          </a:xfrm>
          <a:prstGeom prst="frame">
            <a:avLst>
              <a:gd name="adj1" fmla="val 6841"/>
            </a:avLst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84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2A5A3-2F2B-7D15-5EF2-A91C3F33B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Melting Point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D39E5-BCF8-AFD1-0EC1-681C83B4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20285" cy="4351338"/>
          </a:xfrm>
        </p:spPr>
        <p:txBody>
          <a:bodyPr/>
          <a:lstStyle/>
          <a:p>
            <a:r>
              <a:rPr lang="en-US" dirty="0"/>
              <a:t>Cambridge Crystallographic Data Centre</a:t>
            </a:r>
          </a:p>
          <a:p>
            <a:pPr lvl="1"/>
            <a:r>
              <a:rPr lang="en-US" dirty="0"/>
              <a:t>58810 molecules with melting point data</a:t>
            </a:r>
          </a:p>
          <a:p>
            <a:r>
              <a:rPr lang="en-US" dirty="0"/>
              <a:t>2D molecular descriptors </a:t>
            </a:r>
          </a:p>
          <a:p>
            <a:pPr lvl="1"/>
            <a:r>
              <a:rPr lang="en-US" dirty="0" err="1"/>
              <a:t>RDKit.Chem.Descriptors</a:t>
            </a:r>
            <a:endParaRPr lang="en-US" dirty="0"/>
          </a:p>
          <a:p>
            <a:pPr lvl="1"/>
            <a:r>
              <a:rPr lang="en-US" dirty="0"/>
              <a:t>Calculated from the chemical structure</a:t>
            </a:r>
          </a:p>
          <a:p>
            <a:pPr lvl="1"/>
            <a:r>
              <a:rPr lang="en-US" dirty="0"/>
              <a:t>Molecular weight, aromaticity, hydrophobicity, etc. </a:t>
            </a:r>
          </a:p>
        </p:txBody>
      </p:sp>
      <p:pic>
        <p:nvPicPr>
          <p:cNvPr id="2050" name="Picture 2" descr="Organic Molecules | Microbiology">
            <a:extLst>
              <a:ext uri="{FF2B5EF4-FFF2-40B4-BE49-F238E27FC236}">
                <a16:creationId xmlns:a16="http://schemas.microsoft.com/office/drawing/2014/main" id="{8EC89239-5D1F-2AE9-0127-CD994CBE6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0114">
            <a:off x="6761057" y="2211013"/>
            <a:ext cx="4881255" cy="280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40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3C0FF-167B-391C-BB8E-E60CE9C1C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Validation Datasets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1F188D9D-62E8-4B42-02CC-CD64CE5FF2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6512728"/>
              </p:ext>
            </p:extLst>
          </p:nvPr>
        </p:nvGraphicFramePr>
        <p:xfrm>
          <a:off x="1792877" y="1245325"/>
          <a:ext cx="8606246" cy="5338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5110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F0C526-DDC9-37EB-B542-0F31B46BE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/>
              <a:t>Melting Point Dataset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748A35-E1E4-C5A5-E7AD-750E05BB2F0A}"/>
              </a:ext>
            </a:extLst>
          </p:cNvPr>
          <p:cNvSpPr txBox="1"/>
          <p:nvPr/>
        </p:nvSpPr>
        <p:spPr>
          <a:xfrm>
            <a:off x="438912" y="2512611"/>
            <a:ext cx="4832803" cy="366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Fairly normal distribution of melting points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No clear linear relationship between any features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Most strongly correlated with </a:t>
            </a:r>
            <a:r>
              <a:rPr lang="en-US" dirty="0" err="1"/>
              <a:t>RingCount</a:t>
            </a:r>
            <a:r>
              <a:rPr lang="en-US" dirty="0"/>
              <a:t> – a measure of stability </a:t>
            </a:r>
          </a:p>
        </p:txBody>
      </p:sp>
      <p:pic>
        <p:nvPicPr>
          <p:cNvPr id="6" name="Picture 5" descr="A graph of melting points&#10;&#10;Description automatically generated">
            <a:extLst>
              <a:ext uri="{FF2B5EF4-FFF2-40B4-BE49-F238E27FC236}">
                <a16:creationId xmlns:a16="http://schemas.microsoft.com/office/drawing/2014/main" id="{1C29D166-4BE5-9ABC-BEA1-0D9734771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634" y="3568684"/>
            <a:ext cx="5317454" cy="2743200"/>
          </a:xfrm>
          <a:prstGeom prst="rect">
            <a:avLst/>
          </a:prstGeom>
        </p:spPr>
      </p:pic>
      <p:pic>
        <p:nvPicPr>
          <p:cNvPr id="4" name="Picture 3" descr="A graph of melting points&#10;&#10;Description automatically generated">
            <a:extLst>
              <a:ext uri="{FF2B5EF4-FFF2-40B4-BE49-F238E27FC236}">
                <a16:creationId xmlns:a16="http://schemas.microsoft.com/office/drawing/2014/main" id="{856EE2B5-F81B-83DE-1C1F-07A1712D5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670" y="339156"/>
            <a:ext cx="5494332" cy="268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52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AE408-6AF4-55AF-BCE3-EFBAE6C32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354" y="24573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Melting Point &amp; Molecule Size</a:t>
            </a:r>
          </a:p>
        </p:txBody>
      </p:sp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64622A8-487E-41F2-2042-3A29A52A3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286" y="1280160"/>
            <a:ext cx="7423428" cy="521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704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6CBD6B-EC82-A9D1-A20B-EB67CBC28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Modeling</a:t>
            </a:r>
          </a:p>
        </p:txBody>
      </p:sp>
      <p:pic>
        <p:nvPicPr>
          <p:cNvPr id="4" name="Picture 3" descr="A graph of bar graph with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23CA4944-9E6C-D333-369B-DCA260DE1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425" y="1675227"/>
            <a:ext cx="910714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58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227F26-B587-040C-D19A-8AF74D115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C4256F6-9831-5C26-E3F9-73CC55D78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91CEAF-414E-3769-5E43-CE4AEC895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Modeling</a:t>
            </a:r>
          </a:p>
        </p:txBody>
      </p:sp>
      <p:pic>
        <p:nvPicPr>
          <p:cNvPr id="3" name="Picture 2" descr="A graph of a blue line&#10;&#10;Description automatically generated with medium confidence">
            <a:extLst>
              <a:ext uri="{FF2B5EF4-FFF2-40B4-BE49-F238E27FC236}">
                <a16:creationId xmlns:a16="http://schemas.microsoft.com/office/drawing/2014/main" id="{83E5FAD7-2BB8-189A-3514-1F8943A85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6" y="2209418"/>
            <a:ext cx="5943600" cy="3778885"/>
          </a:xfrm>
          <a:prstGeom prst="rect">
            <a:avLst/>
          </a:prstGeom>
        </p:spPr>
      </p:pic>
      <p:pic>
        <p:nvPicPr>
          <p:cNvPr id="5" name="Picture 4" descr="A graph of a graph of melting points&#10;&#10;Description automatically generated with medium confidence">
            <a:extLst>
              <a:ext uri="{FF2B5EF4-FFF2-40B4-BE49-F238E27FC236}">
                <a16:creationId xmlns:a16="http://schemas.microsoft.com/office/drawing/2014/main" id="{5A098BC5-D322-E978-E0B0-F879504D8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09418"/>
            <a:ext cx="5943600" cy="3813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95E8F1-81B3-AE23-13E6-5B976C3D0CE6}"/>
              </a:ext>
            </a:extLst>
          </p:cNvPr>
          <p:cNvSpPr txBox="1"/>
          <p:nvPr/>
        </p:nvSpPr>
        <p:spPr>
          <a:xfrm>
            <a:off x="2116602" y="1563087"/>
            <a:ext cx="1883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Linear Regression </a:t>
            </a:r>
          </a:p>
          <a:p>
            <a:pPr algn="ctr"/>
            <a:r>
              <a:rPr lang="en-US" dirty="0"/>
              <a:t>(default settings)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0D86DC-252D-1E9D-6920-4C88B3DE2C05}"/>
              </a:ext>
            </a:extLst>
          </p:cNvPr>
          <p:cNvSpPr txBox="1"/>
          <p:nvPr/>
        </p:nvSpPr>
        <p:spPr>
          <a:xfrm>
            <a:off x="8300285" y="1563087"/>
            <a:ext cx="2629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Random Forest Regressor </a:t>
            </a:r>
          </a:p>
          <a:p>
            <a:pPr algn="ctr"/>
            <a:r>
              <a:rPr lang="en-US" dirty="0"/>
              <a:t>(default settings)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817CAF-77D7-017E-D340-94F7046F3ECB}"/>
              </a:ext>
            </a:extLst>
          </p:cNvPr>
          <p:cNvSpPr txBox="1"/>
          <p:nvPr/>
        </p:nvSpPr>
        <p:spPr>
          <a:xfrm>
            <a:off x="293339" y="5769301"/>
            <a:ext cx="1657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</a:t>
            </a:r>
            <a:r>
              <a:rPr lang="en-US" baseline="30000" dirty="0"/>
              <a:t>2 </a:t>
            </a:r>
            <a:r>
              <a:rPr lang="en-US" dirty="0"/>
              <a:t>= 0.68</a:t>
            </a:r>
          </a:p>
          <a:p>
            <a:pPr algn="ctr"/>
            <a:r>
              <a:rPr lang="en-US" dirty="0"/>
              <a:t>RMSE = 41.45</a:t>
            </a:r>
          </a:p>
          <a:p>
            <a:pPr algn="ctr"/>
            <a:r>
              <a:rPr lang="en-US" dirty="0"/>
              <a:t>MAE = 31.97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F4D6B7-B556-E78A-ACFA-E9A804D87DE6}"/>
              </a:ext>
            </a:extLst>
          </p:cNvPr>
          <p:cNvSpPr txBox="1"/>
          <p:nvPr/>
        </p:nvSpPr>
        <p:spPr>
          <a:xfrm>
            <a:off x="10567722" y="5769301"/>
            <a:ext cx="14718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</a:t>
            </a:r>
            <a:r>
              <a:rPr lang="en-US" baseline="30000" dirty="0"/>
              <a:t>2 </a:t>
            </a:r>
            <a:r>
              <a:rPr lang="en-US" dirty="0"/>
              <a:t>= 0.72</a:t>
            </a:r>
          </a:p>
          <a:p>
            <a:pPr algn="ctr"/>
            <a:r>
              <a:rPr lang="en-US" dirty="0"/>
              <a:t>RMSE = 39.31</a:t>
            </a:r>
          </a:p>
          <a:p>
            <a:pPr algn="ctr"/>
            <a:r>
              <a:rPr lang="en-US" dirty="0"/>
              <a:t>MAE = 30.08</a:t>
            </a:r>
          </a:p>
        </p:txBody>
      </p:sp>
    </p:spTree>
    <p:extLst>
      <p:ext uri="{BB962C8B-B14F-4D97-AF65-F5344CB8AC3E}">
        <p14:creationId xmlns:p14="http://schemas.microsoft.com/office/powerpoint/2010/main" val="242454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384</Words>
  <Application>Microsoft Macintosh PowerPoint</Application>
  <PresentationFormat>Widescreen</PresentationFormat>
  <Paragraphs>61</Paragraphs>
  <Slides>15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Office Theme</vt:lpstr>
      <vt:lpstr>Predicting Solubility of Small Organic Molecules Using Melting Points Dataset</vt:lpstr>
      <vt:lpstr>Solubility</vt:lpstr>
      <vt:lpstr>General Solubility Equation </vt:lpstr>
      <vt:lpstr>Melting Point Dataset</vt:lpstr>
      <vt:lpstr>External Validation Datasets</vt:lpstr>
      <vt:lpstr>Melting Point Dataset</vt:lpstr>
      <vt:lpstr>Melting Point &amp; Molecule Size</vt:lpstr>
      <vt:lpstr>Modeling</vt:lpstr>
      <vt:lpstr>Modeling</vt:lpstr>
      <vt:lpstr>Parameter/Hyperparameter Tuning</vt:lpstr>
      <vt:lpstr>Best Model Performance on Melting Points</vt:lpstr>
      <vt:lpstr>PowerPoint Presentation</vt:lpstr>
      <vt:lpstr>Molecule Size and Model Performance</vt:lpstr>
      <vt:lpstr>Conclusion </vt:lpstr>
      <vt:lpstr>Future Directions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Solubility of Small Organic Molecules Using Melting Points Dataset</dc:title>
  <dc:creator>Grace Patricia Nye</dc:creator>
  <cp:lastModifiedBy>Grace Patricia Nye</cp:lastModifiedBy>
  <cp:revision>2</cp:revision>
  <dcterms:created xsi:type="dcterms:W3CDTF">2024-02-05T03:10:12Z</dcterms:created>
  <dcterms:modified xsi:type="dcterms:W3CDTF">2024-02-05T06:39:51Z</dcterms:modified>
</cp:coreProperties>
</file>